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65" r:id="rId5"/>
    <p:sldId id="263" r:id="rId6"/>
    <p:sldId id="259"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4369" autoAdjust="0"/>
  </p:normalViewPr>
  <p:slideViewPr>
    <p:cSldViewPr snapToGrid="0">
      <p:cViewPr>
        <p:scale>
          <a:sx n="46" d="100"/>
          <a:sy n="46" d="100"/>
        </p:scale>
        <p:origin x="-1662" y="-4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2FCC12-59E6-4509-A891-F6106E85D374}" type="datetimeFigureOut">
              <a:rPr lang="en-US" smtClean="0"/>
              <a:t>1/14/2020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2FE1F8-54DE-45E5-80D1-71DD4E64A2D5}" type="slidenum">
              <a:rPr lang="en-US" smtClean="0"/>
              <a:t>‹#›</a:t>
            </a:fld>
            <a:endParaRPr lang="en-US"/>
          </a:p>
        </p:txBody>
      </p:sp>
    </p:spTree>
    <p:extLst>
      <p:ext uri="{BB962C8B-B14F-4D97-AF65-F5344CB8AC3E}">
        <p14:creationId xmlns:p14="http://schemas.microsoft.com/office/powerpoint/2010/main" val="126166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dirty="0" smtClean="0">
                <a:latin typeface="Times New Roman" pitchFamily="18" charset="0"/>
                <a:cs typeface="Times New Roman" pitchFamily="18" charset="0"/>
              </a:rPr>
              <a:t>The presentation covers the audit</a:t>
            </a:r>
            <a:r>
              <a:rPr lang="en-US" sz="3600" baseline="0" dirty="0" smtClean="0">
                <a:latin typeface="Times New Roman" pitchFamily="18" charset="0"/>
                <a:cs typeface="Times New Roman" pitchFamily="18" charset="0"/>
              </a:rPr>
              <a:t> tests and work programs for Southwest Airlines</a:t>
            </a:r>
            <a:endParaRPr lang="en-US" sz="36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B72FE1F8-54DE-45E5-80D1-71DD4E64A2D5}" type="slidenum">
              <a:rPr lang="en-US" smtClean="0"/>
              <a:t>1</a:t>
            </a:fld>
            <a:endParaRPr lang="en-US"/>
          </a:p>
        </p:txBody>
      </p:sp>
    </p:spTree>
    <p:extLst>
      <p:ext uri="{BB962C8B-B14F-4D97-AF65-F5344CB8AC3E}">
        <p14:creationId xmlns:p14="http://schemas.microsoft.com/office/powerpoint/2010/main" val="3113620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The SAP</a:t>
            </a:r>
            <a:r>
              <a:rPr lang="en-US" baseline="0" dirty="0" smtClean="0">
                <a:latin typeface="Times New Roman" pitchFamily="18" charset="0"/>
                <a:cs typeface="Times New Roman" pitchFamily="18" charset="0"/>
              </a:rPr>
              <a:t> having 45 automated controls, this helps the 50 documents to be reviewed with ease. On the other hand, the annual process that takes 40+ hour in every quarter, it entails navigating through hundreds of screens, captures related work, paste into work document  and circulate for approval, review </a:t>
            </a:r>
            <a:r>
              <a:rPr lang="en-US" sz="1200" dirty="0" smtClean="0">
                <a:latin typeface="Times New Roman" panose="02020603050405020304" pitchFamily="18" charset="0"/>
                <a:cs typeface="Times New Roman" panose="02020603050405020304" pitchFamily="18" charset="0"/>
              </a:rPr>
              <a:t>(Lauer 2010)</a:t>
            </a:r>
            <a:r>
              <a:rPr lang="en-US" baseline="0" dirty="0" smtClean="0">
                <a:latin typeface="Times New Roman" pitchFamily="18" charset="0"/>
                <a:cs typeface="Times New Roman" pitchFamily="18" charset="0"/>
              </a:rPr>
              <a:t>. All these have enabled the Southwest Airlines to work with ease in its daily operations regarding compliance with the SOX.</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B72FE1F8-54DE-45E5-80D1-71DD4E64A2D5}" type="slidenum">
              <a:rPr lang="en-US" smtClean="0"/>
              <a:t>2</a:t>
            </a:fld>
            <a:endParaRPr lang="en-US"/>
          </a:p>
        </p:txBody>
      </p:sp>
    </p:spTree>
    <p:extLst>
      <p:ext uri="{BB962C8B-B14F-4D97-AF65-F5344CB8AC3E}">
        <p14:creationId xmlns:p14="http://schemas.microsoft.com/office/powerpoint/2010/main" val="1824011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Having an existing SIRAX that have several revenue controls, this makes every control to have one or more scenarios and 20+ different screens</a:t>
            </a:r>
            <a:r>
              <a:rPr lang="en-US" baseline="0" dirty="0" smtClean="0">
                <a:latin typeface="Times New Roman" pitchFamily="18" charset="0"/>
                <a:cs typeface="Times New Roman" pitchFamily="18" charset="0"/>
              </a:rPr>
              <a:t> in each scenario </a:t>
            </a:r>
            <a:r>
              <a:rPr lang="en-US" sz="1200" dirty="0" smtClean="0">
                <a:latin typeface="Times New Roman" panose="02020603050405020304" pitchFamily="18" charset="0"/>
                <a:cs typeface="Times New Roman" panose="02020603050405020304" pitchFamily="18" charset="0"/>
              </a:rPr>
              <a:t>(Lauer 2010)</a:t>
            </a:r>
            <a:r>
              <a:rPr lang="en-US" baseline="0" dirty="0" smtClean="0">
                <a:latin typeface="Times New Roman" pitchFamily="18" charset="0"/>
                <a:cs typeface="Times New Roman" pitchFamily="18" charset="0"/>
              </a:rPr>
              <a:t>. Again, in every month, there are two week manual process that take place including navigating through hundreds of screens, capturing related posting and documents, pasting into excel document, verifying against checklists and also verifying all posting entries.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B72FE1F8-54DE-45E5-80D1-71DD4E64A2D5}" type="slidenum">
              <a:rPr lang="en-US" smtClean="0"/>
              <a:t>3</a:t>
            </a:fld>
            <a:endParaRPr lang="en-US"/>
          </a:p>
        </p:txBody>
      </p:sp>
    </p:spTree>
    <p:extLst>
      <p:ext uri="{BB962C8B-B14F-4D97-AF65-F5344CB8AC3E}">
        <p14:creationId xmlns:p14="http://schemas.microsoft.com/office/powerpoint/2010/main" val="3241382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Campus reach programs is one of the work</a:t>
            </a:r>
            <a:r>
              <a:rPr lang="en-US" baseline="0" dirty="0" smtClean="0">
                <a:latin typeface="Times New Roman" pitchFamily="18" charset="0"/>
                <a:cs typeface="Times New Roman" pitchFamily="18" charset="0"/>
              </a:rPr>
              <a:t> programs in Southwest Airlines. It has to do with identifying and engaging future employees at an early stage at the same time inspiring and arousing interest in aviation career </a:t>
            </a:r>
            <a:r>
              <a:rPr lang="en-US" sz="1200" dirty="0" smtClean="0">
                <a:latin typeface="Times New Roman" pitchFamily="18" charset="0"/>
                <a:cs typeface="Times New Roman" pitchFamily="18" charset="0"/>
              </a:rPr>
              <a:t>(</a:t>
            </a:r>
            <a:r>
              <a:rPr lang="en-US" sz="1200" dirty="0" err="1" smtClean="0">
                <a:latin typeface="Times New Roman" pitchFamily="18" charset="0"/>
                <a:cs typeface="Times New Roman" pitchFamily="18" charset="0"/>
              </a:rPr>
              <a:t>Inkpen</a:t>
            </a:r>
            <a:r>
              <a:rPr lang="en-US" sz="1200" dirty="0" smtClean="0">
                <a:latin typeface="Times New Roman" pitchFamily="18" charset="0"/>
                <a:cs typeface="Times New Roman" pitchFamily="18" charset="0"/>
              </a:rPr>
              <a:t> &amp; DEGROOT, 2013)</a:t>
            </a:r>
            <a:r>
              <a:rPr lang="en-US" baseline="0" dirty="0" smtClean="0">
                <a:latin typeface="Times New Roman" pitchFamily="18" charset="0"/>
                <a:cs typeface="Times New Roman" pitchFamily="18" charset="0"/>
              </a:rPr>
              <a:t>. The campus reach program consists of aviation days, national college internship program, </a:t>
            </a:r>
            <a:r>
              <a:rPr lang="en-US" baseline="0" dirty="0" err="1" smtClean="0">
                <a:latin typeface="Times New Roman" pitchFamily="18" charset="0"/>
                <a:cs typeface="Times New Roman" pitchFamily="18" charset="0"/>
              </a:rPr>
              <a:t>highschool</a:t>
            </a:r>
            <a:r>
              <a:rPr lang="en-US" baseline="0" dirty="0" smtClean="0">
                <a:latin typeface="Times New Roman" pitchFamily="18" charset="0"/>
                <a:cs typeface="Times New Roman" pitchFamily="18" charset="0"/>
              </a:rPr>
              <a:t> partnership and internship and finally direct hiring the college graduates.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72FE1F8-54DE-45E5-80D1-71DD4E64A2D5}" type="slidenum">
              <a:rPr lang="en-US" smtClean="0"/>
              <a:t>4</a:t>
            </a:fld>
            <a:endParaRPr lang="en-US"/>
          </a:p>
        </p:txBody>
      </p:sp>
    </p:spTree>
    <p:extLst>
      <p:ext uri="{BB962C8B-B14F-4D97-AF65-F5344CB8AC3E}">
        <p14:creationId xmlns:p14="http://schemas.microsoft.com/office/powerpoint/2010/main" val="3136565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Destination </a:t>
            </a:r>
            <a:r>
              <a:rPr lang="en-US" sz="1200" dirty="0" smtClean="0">
                <a:latin typeface="Times New Roman" pitchFamily="18" charset="0"/>
                <a:cs typeface="Times New Roman" pitchFamily="18" charset="0"/>
              </a:rPr>
              <a:t>225°</a:t>
            </a:r>
            <a:r>
              <a:rPr lang="en-US" sz="1200" baseline="0" dirty="0">
                <a:latin typeface="Times New Roman" pitchFamily="18" charset="0"/>
                <a:cs typeface="Times New Roman" pitchFamily="18" charset="0"/>
              </a:rPr>
              <a:t> </a:t>
            </a:r>
            <a:r>
              <a:rPr lang="en-US" sz="1200" baseline="0" dirty="0" smtClean="0">
                <a:latin typeface="Times New Roman" pitchFamily="18" charset="0"/>
                <a:cs typeface="Times New Roman" pitchFamily="18" charset="0"/>
              </a:rPr>
              <a:t>work program have helped a lot through </a:t>
            </a:r>
            <a:r>
              <a:rPr lang="en-US" sz="1200" dirty="0" smtClean="0">
                <a:latin typeface="Times New Roman" pitchFamily="18" charset="0"/>
                <a:cs typeface="Times New Roman" pitchFamily="18" charset="0"/>
              </a:rPr>
              <a:t>creating opportunities for future aviators in the company through destination 225°cadet, university, military and employee pathway (</a:t>
            </a:r>
            <a:r>
              <a:rPr lang="en-US" sz="1200" dirty="0" err="1" smtClean="0">
                <a:latin typeface="Times New Roman" pitchFamily="18" charset="0"/>
                <a:cs typeface="Times New Roman" pitchFamily="18" charset="0"/>
              </a:rPr>
              <a:t>Inkpen</a:t>
            </a:r>
            <a:r>
              <a:rPr lang="en-US" sz="1200" dirty="0" smtClean="0">
                <a:latin typeface="Times New Roman" pitchFamily="18" charset="0"/>
                <a:cs typeface="Times New Roman" pitchFamily="18" charset="0"/>
              </a:rPr>
              <a:t> &amp; DEGROOT, 2013). Besides, ELDP enables early career professionals start a successful, challenging and rewarding career at the airlines.</a:t>
            </a:r>
          </a:p>
        </p:txBody>
      </p:sp>
      <p:sp>
        <p:nvSpPr>
          <p:cNvPr id="4" name="Slide Number Placeholder 3"/>
          <p:cNvSpPr>
            <a:spLocks noGrp="1"/>
          </p:cNvSpPr>
          <p:nvPr>
            <p:ph type="sldNum" sz="quarter" idx="10"/>
          </p:nvPr>
        </p:nvSpPr>
        <p:spPr/>
        <p:txBody>
          <a:bodyPr/>
          <a:lstStyle/>
          <a:p>
            <a:fld id="{B72FE1F8-54DE-45E5-80D1-71DD4E64A2D5}" type="slidenum">
              <a:rPr lang="en-US" smtClean="0"/>
              <a:t>5</a:t>
            </a:fld>
            <a:endParaRPr lang="en-US"/>
          </a:p>
        </p:txBody>
      </p:sp>
    </p:spTree>
    <p:extLst>
      <p:ext uri="{BB962C8B-B14F-4D97-AF65-F5344CB8AC3E}">
        <p14:creationId xmlns:p14="http://schemas.microsoft.com/office/powerpoint/2010/main" val="120484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B72FE1F8-54DE-45E5-80D1-71DD4E64A2D5}" type="slidenum">
              <a:rPr lang="en-US" smtClean="0"/>
              <a:t>6</a:t>
            </a:fld>
            <a:endParaRPr lang="en-US"/>
          </a:p>
        </p:txBody>
      </p:sp>
    </p:spTree>
    <p:extLst>
      <p:ext uri="{BB962C8B-B14F-4D97-AF65-F5344CB8AC3E}">
        <p14:creationId xmlns:p14="http://schemas.microsoft.com/office/powerpoint/2010/main" val="14073171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398056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4230091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1923910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A78ECB-E7CB-4FC0-99C6-792970801258}" type="datetimeFigureOut">
              <a:rPr lang="en-US" smtClean="0"/>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879413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A78ECB-E7CB-4FC0-99C6-792970801258}" type="datetimeFigureOut">
              <a:rPr lang="en-US" smtClean="0"/>
              <a:t>1/14/2020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442425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A78ECB-E7CB-4FC0-99C6-792970801258}" type="datetimeFigureOut">
              <a:rPr lang="en-US" smtClean="0"/>
              <a:t>1/14/2020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1781314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78ECB-E7CB-4FC0-99C6-792970801258}" type="datetimeFigureOut">
              <a:rPr lang="en-US" smtClean="0"/>
              <a:t>1/14/2020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3774387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A78ECB-E7CB-4FC0-99C6-792970801258}" type="datetimeFigureOut">
              <a:rPr lang="en-US" smtClean="0"/>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185143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A78ECB-E7CB-4FC0-99C6-792970801258}" type="datetimeFigureOut">
              <a:rPr lang="en-US" smtClean="0"/>
              <a:t>1/14/2020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606464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425626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05244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858233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45415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938237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3435293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1/14/2020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4028411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0A78ECB-E7CB-4FC0-99C6-792970801258}" type="datetimeFigureOut">
              <a:rPr lang="en-US" smtClean="0"/>
              <a:t>1/14/2020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FF5B15F-FCD5-4A9B-BE45-8E148EB9B968}" type="slidenum">
              <a:rPr lang="en-US" smtClean="0"/>
              <a:t>‹#›</a:t>
            </a:fld>
            <a:endParaRPr lang="en-US"/>
          </a:p>
        </p:txBody>
      </p:sp>
    </p:spTree>
    <p:extLst>
      <p:ext uri="{BB962C8B-B14F-4D97-AF65-F5344CB8AC3E}">
        <p14:creationId xmlns:p14="http://schemas.microsoft.com/office/powerpoint/2010/main" val="227731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D26420-C8A7-4715-BDEB-9B1996275F24}"/>
              </a:ext>
            </a:extLst>
          </p:cNvPr>
          <p:cNvSpPr>
            <a:spLocks noGrp="1"/>
          </p:cNvSpPr>
          <p:nvPr>
            <p:ph type="ctrTitle"/>
          </p:nvPr>
        </p:nvSpPr>
        <p:spPr/>
        <p:txBody>
          <a:bodyPr/>
          <a:lstStyle/>
          <a:p>
            <a:pPr algn="l"/>
            <a:r>
              <a:rPr lang="en-US" dirty="0" smtClean="0">
                <a:latin typeface="Times New Roman" panose="02020603050405020304" pitchFamily="18" charset="0"/>
                <a:cs typeface="Times New Roman" panose="02020603050405020304" pitchFamily="18" charset="0"/>
              </a:rPr>
              <a:t>Southwest Airlines </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B954045A-6A31-43CF-BF5A-2DE11B47BD46}"/>
              </a:ext>
            </a:extLst>
          </p:cNvPr>
          <p:cNvSpPr>
            <a:spLocks noGrp="1"/>
          </p:cNvSpPr>
          <p:nvPr>
            <p:ph type="subTitle" idx="1"/>
          </p:nvPr>
        </p:nvSpPr>
        <p:spPr/>
        <p:txBody>
          <a:bodyPr>
            <a:noAutofit/>
          </a:bodyPr>
          <a:lstStyle/>
          <a:p>
            <a:r>
              <a:rPr lang="en-US" sz="4400" dirty="0">
                <a:latin typeface="Times New Roman" panose="02020603050405020304" pitchFamily="18" charset="0"/>
                <a:cs typeface="Times New Roman" panose="02020603050405020304" pitchFamily="18" charset="0"/>
              </a:rPr>
              <a:t>Student’s Name</a:t>
            </a:r>
          </a:p>
          <a:p>
            <a:r>
              <a:rPr lang="en-US" sz="4400" dirty="0">
                <a:latin typeface="Times New Roman" panose="02020603050405020304" pitchFamily="18" charset="0"/>
                <a:cs typeface="Times New Roman" panose="02020603050405020304" pitchFamily="18" charset="0"/>
              </a:rPr>
              <a:t>Institutional Affiliation </a:t>
            </a:r>
          </a:p>
        </p:txBody>
      </p:sp>
    </p:spTree>
    <p:extLst>
      <p:ext uri="{BB962C8B-B14F-4D97-AF65-F5344CB8AC3E}">
        <p14:creationId xmlns:p14="http://schemas.microsoft.com/office/powerpoint/2010/main" val="3966630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E60598-8DDB-4805-A06D-770B1147561B}"/>
              </a:ext>
            </a:extLst>
          </p:cNvPr>
          <p:cNvSpPr>
            <a:spLocks noGrp="1"/>
          </p:cNvSpPr>
          <p:nvPr>
            <p:ph type="title"/>
          </p:nvPr>
        </p:nvSpPr>
        <p:spPr/>
        <p:txBody>
          <a:bodyPr>
            <a:normAutofit/>
          </a:bodyPr>
          <a:lstStyle/>
          <a:p>
            <a:pPr algn="ctr"/>
            <a:r>
              <a:rPr lang="en-US" sz="5400" dirty="0" smtClean="0">
                <a:latin typeface="Times New Roman" panose="02020603050405020304" pitchFamily="18" charset="0"/>
                <a:cs typeface="Times New Roman" panose="02020603050405020304" pitchFamily="18" charset="0"/>
              </a:rPr>
              <a:t>Audit Tests</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E71D15A-D39A-4503-BF1B-7AC38929B218}"/>
              </a:ext>
            </a:extLst>
          </p:cNvPr>
          <p:cNvSpPr>
            <a:spLocks noGrp="1"/>
          </p:cNvSpPr>
          <p:nvPr>
            <p:ph idx="1"/>
          </p:nvPr>
        </p:nvSpPr>
        <p:spPr>
          <a:xfrm>
            <a:off x="623454" y="1931989"/>
            <a:ext cx="8608984" cy="4697411"/>
          </a:xfrm>
        </p:spPr>
        <p:txBody>
          <a:bodyPr>
            <a:noAutofit/>
          </a:bodyPr>
          <a:lstStyle/>
          <a:p>
            <a:pPr>
              <a:buFont typeface="Wingdings" pitchFamily="2" charset="2"/>
              <a:buChar char="Ø"/>
            </a:pPr>
            <a:r>
              <a:rPr lang="en-US" sz="2800" dirty="0" smtClean="0">
                <a:latin typeface="Times New Roman" panose="02020603050405020304" pitchFamily="18" charset="0"/>
                <a:cs typeface="Times New Roman" panose="02020603050405020304" pitchFamily="18" charset="0"/>
              </a:rPr>
              <a:t>45 automated controls within SAP</a:t>
            </a:r>
          </a:p>
          <a:p>
            <a:pPr marL="0" indent="0">
              <a:buNone/>
            </a:pPr>
            <a:r>
              <a:rPr lang="en-US" sz="2800" dirty="0" smtClean="0">
                <a:latin typeface="Times New Roman" panose="02020603050405020304" pitchFamily="18" charset="0"/>
                <a:cs typeface="Times New Roman" panose="02020603050405020304" pitchFamily="18" charset="0"/>
              </a:rPr>
              <a:t>	50 documents have to be reviewed</a:t>
            </a:r>
            <a:endParaRPr lang="en-US" sz="2800" dirty="0" smtClean="0">
              <a:latin typeface="Times New Roman" panose="02020603050405020304" pitchFamily="18" charset="0"/>
              <a:cs typeface="Times New Roman" panose="02020603050405020304" pitchFamily="18" charset="0"/>
            </a:endParaRPr>
          </a:p>
          <a:p>
            <a:pPr>
              <a:buFont typeface="Wingdings" pitchFamily="2" charset="2"/>
              <a:buChar char="Ø"/>
            </a:pPr>
            <a:r>
              <a:rPr lang="en-US" sz="2800" dirty="0" smtClean="0">
                <a:latin typeface="Times New Roman" panose="02020603050405020304" pitchFamily="18" charset="0"/>
                <a:cs typeface="Times New Roman" panose="02020603050405020304" pitchFamily="18" charset="0"/>
              </a:rPr>
              <a:t>Manual process taking 40+ hour in every quarter</a:t>
            </a:r>
          </a:p>
          <a:p>
            <a:pPr marL="0" indent="0">
              <a:buNone/>
            </a:pPr>
            <a:r>
              <a:rPr lang="en-US" sz="2800" dirty="0" smtClean="0">
                <a:latin typeface="Times New Roman" panose="02020603050405020304" pitchFamily="18" charset="0"/>
                <a:cs typeface="Times New Roman" panose="02020603050405020304" pitchFamily="18" charset="0"/>
              </a:rPr>
              <a:t>	Navigating through hundreds of screens (Lauer 2010)</a:t>
            </a:r>
          </a:p>
          <a:p>
            <a:pPr marL="0" indent="0">
              <a:buNone/>
            </a:pPr>
            <a:r>
              <a:rPr lang="en-US" sz="2800" dirty="0" smtClean="0">
                <a:latin typeface="Times New Roman" panose="02020603050405020304" pitchFamily="18" charset="0"/>
                <a:cs typeface="Times New Roman" panose="02020603050405020304" pitchFamily="18" charset="0"/>
              </a:rPr>
              <a:t>	Capturing related work</a:t>
            </a:r>
          </a:p>
          <a:p>
            <a:pPr marL="0" indent="0">
              <a:buNone/>
            </a:pPr>
            <a:r>
              <a:rPr lang="en-US" sz="2800" dirty="0" smtClean="0">
                <a:latin typeface="Times New Roman" panose="02020603050405020304" pitchFamily="18" charset="0"/>
                <a:cs typeface="Times New Roman" panose="02020603050405020304" pitchFamily="18" charset="0"/>
              </a:rPr>
              <a:t>	Pasting into work document</a:t>
            </a:r>
          </a:p>
          <a:p>
            <a:pPr marL="0" indent="0">
              <a:buNone/>
            </a:pPr>
            <a:r>
              <a:rPr lang="en-US" sz="2800" dirty="0" smtClean="0">
                <a:latin typeface="Times New Roman" panose="02020603050405020304" pitchFamily="18" charset="0"/>
                <a:cs typeface="Times New Roman" panose="02020603050405020304" pitchFamily="18" charset="0"/>
              </a:rPr>
              <a:t>	Circulating for approval, review</a:t>
            </a:r>
          </a:p>
        </p:txBody>
      </p:sp>
    </p:spTree>
    <p:extLst>
      <p:ext uri="{BB962C8B-B14F-4D97-AF65-F5344CB8AC3E}">
        <p14:creationId xmlns:p14="http://schemas.microsoft.com/office/powerpoint/2010/main" val="2299513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793022-2958-4D65-ADF0-0CEFFC7B70F5}"/>
              </a:ext>
            </a:extLst>
          </p:cNvPr>
          <p:cNvSpPr>
            <a:spLocks noGrp="1"/>
          </p:cNvSpPr>
          <p:nvPr>
            <p:ph type="title"/>
          </p:nvPr>
        </p:nvSpPr>
        <p:spPr>
          <a:xfrm>
            <a:off x="677334" y="609600"/>
            <a:ext cx="8596668" cy="886691"/>
          </a:xfrm>
        </p:spPr>
        <p:txBody>
          <a:bodyPr>
            <a:normAutofit fontScale="90000"/>
          </a:bodyPr>
          <a:lstStyle/>
          <a:p>
            <a:pPr algn="ctr"/>
            <a:r>
              <a:rPr lang="en-US" sz="5400" dirty="0" smtClean="0">
                <a:latin typeface="Times New Roman" panose="02020603050405020304" pitchFamily="18" charset="0"/>
                <a:cs typeface="Times New Roman" panose="02020603050405020304" pitchFamily="18" charset="0"/>
              </a:rPr>
              <a:t>Continuation…</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BC94431-A097-4D03-A322-1716035E4679}"/>
              </a:ext>
            </a:extLst>
          </p:cNvPr>
          <p:cNvSpPr>
            <a:spLocks noGrp="1"/>
          </p:cNvSpPr>
          <p:nvPr>
            <p:ph idx="1"/>
          </p:nvPr>
        </p:nvSpPr>
        <p:spPr>
          <a:xfrm>
            <a:off x="519546" y="1599480"/>
            <a:ext cx="8650548" cy="5092265"/>
          </a:xfrm>
        </p:spPr>
        <p:txBody>
          <a:bodyPr>
            <a:normAutofit/>
          </a:bodyPr>
          <a:lstStyle/>
          <a:p>
            <a:pPr>
              <a:buFont typeface="Wingdings" pitchFamily="2" charset="2"/>
              <a:buChar char="Ø"/>
            </a:pPr>
            <a:r>
              <a:rPr lang="en-US" sz="2800" dirty="0">
                <a:latin typeface="Times New Roman" pitchFamily="18" charset="0"/>
                <a:cs typeface="Times New Roman" panose="02020603050405020304" pitchFamily="18" charset="0"/>
              </a:rPr>
              <a:t>SIRAX having several revenue </a:t>
            </a:r>
            <a:r>
              <a:rPr lang="en-US" sz="2800" dirty="0" smtClean="0">
                <a:latin typeface="Times New Roman" panose="02020603050405020304" pitchFamily="18" charset="0"/>
                <a:cs typeface="Times New Roman" panose="02020603050405020304" pitchFamily="18" charset="0"/>
              </a:rPr>
              <a:t>controls</a:t>
            </a:r>
          </a:p>
          <a:p>
            <a:pPr marL="0" indent="0">
              <a:buNone/>
            </a:pPr>
            <a:r>
              <a:rPr lang="en-US" sz="2800" dirty="0" smtClean="0">
                <a:latin typeface="Times New Roman" panose="02020603050405020304" pitchFamily="18" charset="0"/>
                <a:cs typeface="Times New Roman" panose="02020603050405020304" pitchFamily="18" charset="0"/>
              </a:rPr>
              <a:t>	Every control have one or more scenarios (Lauer, 2010)</a:t>
            </a:r>
          </a:p>
          <a:p>
            <a:pPr marL="0" indent="0">
              <a:buNone/>
            </a:pPr>
            <a:r>
              <a:rPr lang="en-US" sz="2800" dirty="0" smtClean="0">
                <a:latin typeface="Times New Roman" panose="02020603050405020304" pitchFamily="18" charset="0"/>
                <a:cs typeface="Times New Roman" panose="02020603050405020304" pitchFamily="18" charset="0"/>
              </a:rPr>
              <a:t>	20+ different screens are in each scenario</a:t>
            </a:r>
            <a:endParaRPr lang="en-US" sz="2800" dirty="0">
              <a:latin typeface="Times New Roman" panose="02020603050405020304" pitchFamily="18" charset="0"/>
              <a:cs typeface="Times New Roman" panose="02020603050405020304" pitchFamily="18" charset="0"/>
            </a:endParaRPr>
          </a:p>
          <a:p>
            <a:pPr>
              <a:buFont typeface="Wingdings" pitchFamily="2" charset="2"/>
              <a:buChar char="Ø"/>
            </a:pPr>
            <a:r>
              <a:rPr lang="en-US" sz="2800" dirty="0">
                <a:latin typeface="Times New Roman" panose="02020603050405020304" pitchFamily="18" charset="0"/>
                <a:cs typeface="Times New Roman" panose="02020603050405020304" pitchFamily="18" charset="0"/>
              </a:rPr>
              <a:t>In every month two week manual process take </a:t>
            </a:r>
            <a:r>
              <a:rPr lang="en-US" sz="2800" dirty="0" smtClean="0">
                <a:latin typeface="Times New Roman" panose="02020603050405020304" pitchFamily="18" charset="0"/>
                <a:cs typeface="Times New Roman" panose="02020603050405020304" pitchFamily="18" charset="0"/>
              </a:rPr>
              <a:t>place</a:t>
            </a:r>
          </a:p>
          <a:p>
            <a:pPr marL="0" indent="0">
              <a:buNone/>
            </a:pPr>
            <a:r>
              <a:rPr lang="en-US" sz="2800" dirty="0" smtClean="0">
                <a:latin typeface="Times New Roman" panose="02020603050405020304" pitchFamily="18" charset="0"/>
                <a:cs typeface="Times New Roman" panose="02020603050405020304" pitchFamily="18" charset="0"/>
              </a:rPr>
              <a:t>	Navigating through hundreds of screens</a:t>
            </a:r>
          </a:p>
          <a:p>
            <a:pPr marL="0" indent="0">
              <a:buNone/>
            </a:pPr>
            <a:r>
              <a:rPr lang="en-US" sz="2800" dirty="0" smtClean="0">
                <a:latin typeface="Times New Roman" panose="02020603050405020304" pitchFamily="18" charset="0"/>
                <a:cs typeface="Times New Roman" panose="02020603050405020304" pitchFamily="18" charset="0"/>
              </a:rPr>
              <a:t>	Capturing related postings and documents</a:t>
            </a:r>
          </a:p>
          <a:p>
            <a:pPr marL="0" indent="0">
              <a:buNone/>
            </a:pPr>
            <a:r>
              <a:rPr lang="en-US" sz="2800" dirty="0" smtClean="0">
                <a:latin typeface="Times New Roman" panose="02020603050405020304" pitchFamily="18" charset="0"/>
                <a:cs typeface="Times New Roman" panose="02020603050405020304" pitchFamily="18" charset="0"/>
              </a:rPr>
              <a:t>	Pasting into excel document</a:t>
            </a:r>
          </a:p>
          <a:p>
            <a:pPr marL="0" indent="0">
              <a:buNone/>
            </a:pPr>
            <a:r>
              <a:rPr lang="en-US" sz="2800" dirty="0" smtClean="0">
                <a:latin typeface="Times New Roman" panose="02020603050405020304" pitchFamily="18" charset="0"/>
                <a:cs typeface="Times New Roman" panose="02020603050405020304" pitchFamily="18" charset="0"/>
              </a:rPr>
              <a:t>	Verifying against checklists</a:t>
            </a:r>
          </a:p>
          <a:p>
            <a:pPr marL="0" indent="0">
              <a:buNone/>
            </a:pPr>
            <a:r>
              <a:rPr lang="en-US" sz="2800" dirty="0" smtClean="0">
                <a:latin typeface="Times New Roman" panose="02020603050405020304" pitchFamily="18" charset="0"/>
                <a:cs typeface="Times New Roman" panose="02020603050405020304" pitchFamily="18" charset="0"/>
              </a:rPr>
              <a:t>	Verifying all posting entries</a:t>
            </a:r>
          </a:p>
          <a:p>
            <a:pPr>
              <a:buFont typeface="Arial" pitchFamily="34" charset="0"/>
              <a:buChar char="•"/>
            </a:pPr>
            <a:endParaRPr lang="en-US" sz="2800" dirty="0" smtClean="0">
              <a:latin typeface="Times New Roman" panose="02020603050405020304" pitchFamily="18" charset="0"/>
              <a:cs typeface="Times New Roman" panose="02020603050405020304" pitchFamily="18" charset="0"/>
            </a:endParaRPr>
          </a:p>
          <a:p>
            <a:pPr>
              <a:buFont typeface="Arial" pitchFamily="34" charset="0"/>
              <a:buChar char="•"/>
            </a:pPr>
            <a:endParaRPr lang="en-US" sz="2800" dirty="0">
              <a:latin typeface="Times New Roman" panose="02020603050405020304" pitchFamily="18" charset="0"/>
              <a:cs typeface="Times New Roman" panose="02020603050405020304" pitchFamily="18" charset="0"/>
            </a:endParaRPr>
          </a:p>
          <a:p>
            <a:pPr marL="0" indent="0">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604640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Work Programs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1" y="1620262"/>
            <a:ext cx="8650547" cy="4697411"/>
          </a:xfrm>
        </p:spPr>
        <p:txBody>
          <a:bodyPr>
            <a:noAutofit/>
          </a:bodyPr>
          <a:lstStyle/>
          <a:p>
            <a:pPr>
              <a:buFont typeface="Wingdings" pitchFamily="2" charset="2"/>
              <a:buChar char="Ø"/>
            </a:pPr>
            <a:r>
              <a:rPr lang="en-US" sz="2800" dirty="0" smtClean="0">
                <a:latin typeface="Times New Roman" pitchFamily="18" charset="0"/>
                <a:cs typeface="Times New Roman" pitchFamily="18" charset="0"/>
              </a:rPr>
              <a:t>Campus reach program</a:t>
            </a:r>
          </a:p>
          <a:p>
            <a:pPr marL="0" indent="0">
              <a:buNone/>
            </a:pPr>
            <a:r>
              <a:rPr lang="en-US" sz="2800" dirty="0" smtClean="0">
                <a:latin typeface="Times New Roman" pitchFamily="18" charset="0"/>
                <a:cs typeface="Times New Roman" pitchFamily="18" charset="0"/>
              </a:rPr>
              <a:t>	Identify and engage future employees at an early age</a:t>
            </a:r>
          </a:p>
          <a:p>
            <a:pPr marL="0" indent="0">
              <a:buNone/>
            </a:pPr>
            <a:r>
              <a:rPr lang="en-US" sz="2800" dirty="0" smtClean="0">
                <a:latin typeface="Times New Roman" pitchFamily="18" charset="0"/>
                <a:cs typeface="Times New Roman" pitchFamily="18" charset="0"/>
              </a:rPr>
              <a:t>	Inspires and interest in aviation career (</a:t>
            </a:r>
            <a:r>
              <a:rPr lang="en-US" sz="2800" dirty="0" err="1" smtClean="0">
                <a:latin typeface="Times New Roman" pitchFamily="18" charset="0"/>
                <a:cs typeface="Times New Roman" pitchFamily="18" charset="0"/>
              </a:rPr>
              <a:t>Inkpen</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&amp; </a:t>
            </a:r>
            <a:r>
              <a:rPr lang="en-US" sz="2800" dirty="0" smtClean="0">
                <a:latin typeface="Times New Roman" pitchFamily="18" charset="0"/>
                <a:cs typeface="Times New Roman" pitchFamily="18" charset="0"/>
              </a:rPr>
              <a:t>	DEGROOT, 2013)</a:t>
            </a:r>
            <a:endParaRPr lang="en-US" sz="2800" dirty="0" smtClean="0">
              <a:latin typeface="Times New Roman" pitchFamily="18" charset="0"/>
              <a:cs typeface="Times New Roman" pitchFamily="18" charset="0"/>
            </a:endParaRPr>
          </a:p>
          <a:p>
            <a:pPr marL="0" indent="0">
              <a:buNone/>
            </a:pPr>
            <a:r>
              <a:rPr lang="en-US" sz="2800" dirty="0" smtClean="0">
                <a:latin typeface="Times New Roman" pitchFamily="18" charset="0"/>
                <a:cs typeface="Times New Roman" pitchFamily="18" charset="0"/>
              </a:rPr>
              <a:t>It entails;</a:t>
            </a:r>
          </a:p>
          <a:p>
            <a:pPr marL="0" indent="0">
              <a:buNone/>
            </a:pPr>
            <a:r>
              <a:rPr lang="en-US" sz="2800" dirty="0">
                <a:latin typeface="Times New Roman" pitchFamily="18" charset="0"/>
                <a:cs typeface="Times New Roman" pitchFamily="18" charset="0"/>
              </a:rPr>
              <a:t>	A</a:t>
            </a:r>
            <a:r>
              <a:rPr lang="en-US" sz="2800" dirty="0" smtClean="0">
                <a:latin typeface="Times New Roman" pitchFamily="18" charset="0"/>
                <a:cs typeface="Times New Roman" pitchFamily="18" charset="0"/>
              </a:rPr>
              <a:t>viation days</a:t>
            </a:r>
          </a:p>
          <a:p>
            <a:pPr marL="0" indent="0">
              <a:buNone/>
            </a:pPr>
            <a:r>
              <a:rPr lang="en-US" sz="2800" dirty="0" smtClean="0">
                <a:latin typeface="Times New Roman" pitchFamily="18" charset="0"/>
                <a:cs typeface="Times New Roman" pitchFamily="18" charset="0"/>
              </a:rPr>
              <a:t>	National college internship program</a:t>
            </a:r>
          </a:p>
          <a:p>
            <a:pPr marL="0" indent="0">
              <a:buNone/>
            </a:pPr>
            <a:r>
              <a:rPr lang="en-US" sz="2800" dirty="0">
                <a:latin typeface="Times New Roman" pitchFamily="18" charset="0"/>
                <a:cs typeface="Times New Roman" pitchFamily="18" charset="0"/>
              </a:rPr>
              <a:t>	H</a:t>
            </a:r>
            <a:r>
              <a:rPr lang="en-US" sz="2800" dirty="0" smtClean="0">
                <a:latin typeface="Times New Roman" pitchFamily="18" charset="0"/>
                <a:cs typeface="Times New Roman" pitchFamily="18" charset="0"/>
              </a:rPr>
              <a:t>ighschool partnership and internship</a:t>
            </a:r>
          </a:p>
          <a:p>
            <a:pPr marL="0" indent="0">
              <a:buNone/>
            </a:pPr>
            <a:r>
              <a:rPr lang="en-US" sz="2800" dirty="0" smtClean="0">
                <a:latin typeface="Times New Roman" pitchFamily="18" charset="0"/>
                <a:cs typeface="Times New Roman" pitchFamily="18" charset="0"/>
              </a:rPr>
              <a:t>	Direct hiring for college graduates</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3578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Continuation…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77980" y="1578698"/>
            <a:ext cx="8484293" cy="4614284"/>
          </a:xfrm>
        </p:spPr>
        <p:txBody>
          <a:bodyPr>
            <a:noAutofit/>
          </a:bodyPr>
          <a:lstStyle/>
          <a:p>
            <a:pPr>
              <a:buFont typeface="Wingdings" pitchFamily="2" charset="2"/>
              <a:buChar char="Ø"/>
            </a:pPr>
            <a:r>
              <a:rPr lang="en-US" sz="2800" dirty="0" smtClean="0">
                <a:latin typeface="Times New Roman" pitchFamily="18" charset="0"/>
                <a:cs typeface="Times New Roman" pitchFamily="18" charset="0"/>
              </a:rPr>
              <a:t>Destination </a:t>
            </a:r>
            <a:r>
              <a:rPr lang="en-US" sz="2800" dirty="0">
                <a:latin typeface="Times New Roman" pitchFamily="18" charset="0"/>
                <a:cs typeface="Times New Roman" pitchFamily="18" charset="0"/>
              </a:rPr>
              <a:t>225</a:t>
            </a:r>
            <a:r>
              <a:rPr lang="en-US" sz="2800" dirty="0" smtClean="0">
                <a:latin typeface="Times New Roman" pitchFamily="18" charset="0"/>
                <a:cs typeface="Times New Roman" pitchFamily="18" charset="0"/>
              </a:rPr>
              <a:t>°</a:t>
            </a:r>
          </a:p>
          <a:p>
            <a:pPr marL="0" indent="0">
              <a:buNone/>
            </a:pPr>
            <a:r>
              <a:rPr lang="en-US" sz="2800" dirty="0" smtClean="0">
                <a:latin typeface="Times New Roman" pitchFamily="18" charset="0"/>
                <a:cs typeface="Times New Roman" pitchFamily="18" charset="0"/>
              </a:rPr>
              <a:t>	Creates opportunities for future aviators in the 	company through destination </a:t>
            </a:r>
            <a:r>
              <a:rPr lang="en-US" sz="2800" dirty="0" smtClean="0">
                <a:latin typeface="Times New Roman" pitchFamily="18" charset="0"/>
                <a:cs typeface="Times New Roman" pitchFamily="18" charset="0"/>
              </a:rPr>
              <a:t>225°cadet, university, 	military and employee pathway (</a:t>
            </a:r>
            <a:r>
              <a:rPr lang="en-US" sz="2800" dirty="0" err="1" smtClean="0">
                <a:latin typeface="Times New Roman" pitchFamily="18" charset="0"/>
                <a:cs typeface="Times New Roman" pitchFamily="18" charset="0"/>
              </a:rPr>
              <a:t>Inkpen</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&amp; 	DEGROOT, 2013)</a:t>
            </a:r>
          </a:p>
          <a:p>
            <a:pPr>
              <a:buFont typeface="Wingdings" pitchFamily="2" charset="2"/>
              <a:buChar char="Ø"/>
            </a:pPr>
            <a:r>
              <a:rPr lang="en-US" sz="2800" dirty="0" smtClean="0">
                <a:latin typeface="Times New Roman" pitchFamily="18" charset="0"/>
                <a:cs typeface="Times New Roman" pitchFamily="18" charset="0"/>
              </a:rPr>
              <a:t>ELDP enables early career professionals start a successful, challenging and rewarding career at the airlines</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648514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75D8F8-A898-4282-BAF9-5F2B05BFFEB8}"/>
              </a:ext>
            </a:extLst>
          </p:cNvPr>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References</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48F41B2-423C-4292-8EF9-2E05BB7286D3}"/>
              </a:ext>
            </a:extLst>
          </p:cNvPr>
          <p:cNvSpPr>
            <a:spLocks noGrp="1"/>
          </p:cNvSpPr>
          <p:nvPr>
            <p:ph idx="1"/>
          </p:nvPr>
        </p:nvSpPr>
        <p:spPr>
          <a:xfrm>
            <a:off x="623455" y="1537135"/>
            <a:ext cx="8608984" cy="4697411"/>
          </a:xfrm>
        </p:spPr>
        <p:txBody>
          <a:bodyPr>
            <a:noAutofit/>
          </a:bodyPr>
          <a:lstStyle/>
          <a:p>
            <a:pPr marL="0" indent="0">
              <a:buNone/>
            </a:pPr>
            <a:r>
              <a:rPr lang="en-US" sz="2800" dirty="0" err="1">
                <a:latin typeface="Times New Roman" pitchFamily="18" charset="0"/>
                <a:cs typeface="Times New Roman" pitchFamily="18" charset="0"/>
              </a:rPr>
              <a:t>Inkpen</a:t>
            </a:r>
            <a:r>
              <a:rPr lang="en-US" sz="2800" dirty="0">
                <a:latin typeface="Times New Roman" pitchFamily="18" charset="0"/>
                <a:cs typeface="Times New Roman" pitchFamily="18" charset="0"/>
              </a:rPr>
              <a:t>, A. C., &amp; DEGROOT, V. (2013). </a:t>
            </a:r>
            <a:r>
              <a:rPr lang="en-US" sz="2800" dirty="0" smtClean="0">
                <a:latin typeface="Times New Roman" pitchFamily="18" charset="0"/>
                <a:cs typeface="Times New Roman" pitchFamily="18" charset="0"/>
              </a:rPr>
              <a:t>	Southwest 	airlines</a:t>
            </a:r>
            <a:r>
              <a:rPr lang="en-US" sz="2800" dirty="0">
                <a:latin typeface="Times New Roman" pitchFamily="18" charset="0"/>
                <a:cs typeface="Times New Roman" pitchFamily="18" charset="0"/>
              </a:rPr>
              <a:t>. </a:t>
            </a:r>
            <a:r>
              <a:rPr lang="en-US" sz="2800" i="1" dirty="0" err="1">
                <a:latin typeface="Times New Roman" pitchFamily="18" charset="0"/>
                <a:cs typeface="Times New Roman" pitchFamily="18" charset="0"/>
              </a:rPr>
              <a:t>Caso</a:t>
            </a:r>
            <a:r>
              <a:rPr lang="en-US" sz="2800" i="1" dirty="0">
                <a:latin typeface="Times New Roman" pitchFamily="18" charset="0"/>
                <a:cs typeface="Times New Roman" pitchFamily="18" charset="0"/>
              </a:rPr>
              <a:t> </a:t>
            </a:r>
            <a:r>
              <a:rPr lang="en-US" sz="2800" i="1" dirty="0" err="1">
                <a:latin typeface="Times New Roman" pitchFamily="18" charset="0"/>
                <a:cs typeface="Times New Roman" pitchFamily="18" charset="0"/>
              </a:rPr>
              <a:t>pedagógico</a:t>
            </a:r>
            <a:r>
              <a:rPr lang="en-US" sz="2800" dirty="0">
                <a:latin typeface="Times New Roman" pitchFamily="18" charset="0"/>
                <a:cs typeface="Times New Roman" pitchFamily="18" charset="0"/>
              </a:rPr>
              <a:t>.</a:t>
            </a:r>
            <a:endParaRPr lang="en-US" sz="2800" dirty="0" smtClean="0">
              <a:latin typeface="Times New Roman" pitchFamily="18" charset="0"/>
              <a:cs typeface="Times New Roman" pitchFamily="18" charset="0"/>
            </a:endParaRPr>
          </a:p>
          <a:p>
            <a:pPr marL="0" indent="0">
              <a:buNone/>
            </a:pPr>
            <a:r>
              <a:rPr lang="en-US" sz="2800" dirty="0" smtClean="0">
                <a:latin typeface="Times New Roman" pitchFamily="18" charset="0"/>
                <a:cs typeface="Times New Roman" pitchFamily="18" charset="0"/>
              </a:rPr>
              <a:t>Lauer</a:t>
            </a:r>
            <a:r>
              <a:rPr lang="en-US" sz="2800" dirty="0">
                <a:latin typeface="Times New Roman" pitchFamily="18" charset="0"/>
                <a:cs typeface="Times New Roman" pitchFamily="18" charset="0"/>
              </a:rPr>
              <a:t>, C. (2010). </a:t>
            </a:r>
            <a:r>
              <a:rPr lang="en-US" sz="2800" i="1" dirty="0">
                <a:latin typeface="Times New Roman" pitchFamily="18" charset="0"/>
                <a:cs typeface="Times New Roman" pitchFamily="18" charset="0"/>
              </a:rPr>
              <a:t>Southwest Airlines</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ABC-	CLIO.</a:t>
            </a:r>
          </a:p>
          <a:p>
            <a:pPr marL="0" indent="0">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412007428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1118</TotalTime>
  <Words>345</Words>
  <Application>Microsoft Office PowerPoint</Application>
  <PresentationFormat>Custom</PresentationFormat>
  <Paragraphs>49</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Facet</vt:lpstr>
      <vt:lpstr>Southwest Airlines </vt:lpstr>
      <vt:lpstr>Audit Tests</vt:lpstr>
      <vt:lpstr>Continuation…</vt:lpstr>
      <vt:lpstr>Work Programs</vt:lpstr>
      <vt:lpstr>Continuation…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Law Policy</dc:title>
  <dc:creator>Probook</dc:creator>
  <cp:lastModifiedBy>User</cp:lastModifiedBy>
  <cp:revision>46</cp:revision>
  <dcterms:created xsi:type="dcterms:W3CDTF">2019-09-09T17:17:01Z</dcterms:created>
  <dcterms:modified xsi:type="dcterms:W3CDTF">2020-01-14T11:45:34Z</dcterms:modified>
</cp:coreProperties>
</file>